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5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581" autoAdjust="0"/>
  </p:normalViewPr>
  <p:slideViewPr>
    <p:cSldViewPr>
      <p:cViewPr>
        <p:scale>
          <a:sx n="68" d="100"/>
          <a:sy n="68" d="100"/>
        </p:scale>
        <p:origin x="-64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B307E7-00B3-4C6A-9B29-A7E22446AE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40AB3-BB63-4087-89D9-837E1E0CD0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C5FB2-C602-4EB6-8FFA-63C0700427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62ADCEC-D882-42C0-AD74-F9D352FBB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798760A-2FB8-41DF-BB03-B0475E5C11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EFF07-3BCA-4D03-8F71-22B5587F3B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A7E95-59B4-401C-968D-8809AAEB6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76B352-D245-4B22-B961-EDB62D3B96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C4FDB-8358-4727-A9CF-ABAFF2C8C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6F08-3923-4042-A441-D4B7E6EF7A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194B-22AD-4FAC-8E57-6F16BE82FB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921D7-7206-4B63-9002-F694006ABB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A87D1C9-33C9-464B-88DF-C392F371CB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" Target="slide8.xml"/><Relationship Id="rId20" Type="http://schemas.openxmlformats.org/officeDocument/2006/relationships/slide" Target="slide26.xml"/><Relationship Id="rId21" Type="http://schemas.openxmlformats.org/officeDocument/2006/relationships/slide" Target="slide36.xml"/><Relationship Id="rId22" Type="http://schemas.openxmlformats.org/officeDocument/2006/relationships/slide" Target="slide46.xml"/><Relationship Id="rId23" Type="http://schemas.openxmlformats.org/officeDocument/2006/relationships/slide" Target="slide18.xml"/><Relationship Id="rId24" Type="http://schemas.openxmlformats.org/officeDocument/2006/relationships/slide" Target="slide28.xml"/><Relationship Id="rId25" Type="http://schemas.openxmlformats.org/officeDocument/2006/relationships/slide" Target="slide38.xml"/><Relationship Id="rId26" Type="http://schemas.openxmlformats.org/officeDocument/2006/relationships/slide" Target="slide48.xml"/><Relationship Id="rId27" Type="http://schemas.openxmlformats.org/officeDocument/2006/relationships/slide" Target="slide20.xml"/><Relationship Id="rId28" Type="http://schemas.openxmlformats.org/officeDocument/2006/relationships/slide" Target="slide30.xml"/><Relationship Id="rId29" Type="http://schemas.openxmlformats.org/officeDocument/2006/relationships/slide" Target="slide40.xml"/><Relationship Id="rId30" Type="http://schemas.openxmlformats.org/officeDocument/2006/relationships/slide" Target="slide50.xml"/><Relationship Id="rId31" Type="http://schemas.openxmlformats.org/officeDocument/2006/relationships/slide" Target="slide52.xml"/><Relationship Id="rId10" Type="http://schemas.openxmlformats.org/officeDocument/2006/relationships/slide" Target="slide10.xml"/><Relationship Id="rId11" Type="http://schemas.openxmlformats.org/officeDocument/2006/relationships/slide" Target="slide12.xml"/><Relationship Id="rId12" Type="http://schemas.openxmlformats.org/officeDocument/2006/relationships/slide" Target="slide32.xml"/><Relationship Id="rId13" Type="http://schemas.openxmlformats.org/officeDocument/2006/relationships/slide" Target="slide22.xml"/><Relationship Id="rId14" Type="http://schemas.openxmlformats.org/officeDocument/2006/relationships/slide" Target="slide42.xml"/><Relationship Id="rId15" Type="http://schemas.openxmlformats.org/officeDocument/2006/relationships/slide" Target="slide14.xml"/><Relationship Id="rId16" Type="http://schemas.openxmlformats.org/officeDocument/2006/relationships/slide" Target="slide24.xml"/><Relationship Id="rId17" Type="http://schemas.openxmlformats.org/officeDocument/2006/relationships/slide" Target="slide34.xml"/><Relationship Id="rId18" Type="http://schemas.openxmlformats.org/officeDocument/2006/relationships/slide" Target="slide44.xml"/><Relationship Id="rId19" Type="http://schemas.openxmlformats.org/officeDocument/2006/relationships/slide" Target="slide16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3.wmf"/><Relationship Id="rId6" Type="http://schemas.openxmlformats.org/officeDocument/2006/relationships/slide" Target="slide2.xml"/><Relationship Id="rId7" Type="http://schemas.openxmlformats.org/officeDocument/2006/relationships/slide" Target="slide4.xml"/><Relationship Id="rId8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slide" Target="slide1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Sci. </a:t>
            </a:r>
            <a:r>
              <a:rPr lang="en-US" sz="4000" b="1" dirty="0" smtClean="0">
                <a:solidFill>
                  <a:srgbClr val="FF0000"/>
                </a:solidFill>
              </a:rPr>
              <a:t>Method</a:t>
            </a:r>
            <a:r>
              <a:rPr lang="en-US" sz="4400" b="1" dirty="0" smtClean="0">
                <a:solidFill>
                  <a:srgbClr val="FF0000"/>
                </a:solidFill>
              </a:rPr>
              <a:t> &amp; Measurement Jeopardy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51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762000" y="1533525"/>
          <a:ext cx="7773988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Document" r:id="rId4" imgW="7928640" imgH="4730760" progId="Word.Document.8">
                  <p:embed/>
                </p:oleObj>
              </mc:Choice>
              <mc:Fallback>
                <p:oleObj name="Document" r:id="rId4" imgW="7928640" imgH="473076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33525"/>
                        <a:ext cx="7773988" cy="4638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38200" y="15240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Metric</a:t>
            </a:r>
            <a:endParaRPr lang="en-US" sz="2000" b="1" dirty="0">
              <a:solidFill>
                <a:srgbClr val="00B050"/>
              </a:solidFill>
            </a:endParaRPr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Conversions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362200" y="1524000"/>
            <a:ext cx="1447800" cy="7078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B050"/>
                </a:solidFill>
              </a:rPr>
              <a:t>Very Variable</a:t>
            </a:r>
            <a:endParaRPr lang="en-US" sz="2000" b="1" dirty="0">
              <a:solidFill>
                <a:srgbClr val="00B050"/>
              </a:solidFill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911310" y="1600200"/>
            <a:ext cx="1505541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Did You See That?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410200" y="1676400"/>
            <a:ext cx="15049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B050"/>
                </a:solidFill>
              </a:rPr>
              <a:t>Number Game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936330" y="1524000"/>
            <a:ext cx="1332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sz="1800" b="1" dirty="0" smtClean="0">
                <a:solidFill>
                  <a:srgbClr val="00B050"/>
                </a:solidFill>
                <a:cs typeface="Times New Roman" pitchFamily="18" charset="0"/>
              </a:rPr>
              <a:t>Mixed Bag</a:t>
            </a:r>
            <a:endParaRPr lang="en-US" sz="18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8382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6" action="ppaction://hlinksldjump"/>
              </a:rPr>
              <a:t>Q $100</a:t>
            </a:r>
            <a:endParaRPr lang="en-US"/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98525" y="3241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7" action="ppaction://hlinksldjump"/>
              </a:rPr>
              <a:t>Q $200</a:t>
            </a:r>
            <a:endParaRPr lang="en-US"/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898525" y="4003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8" action="ppaction://hlinksldjump"/>
              </a:rPr>
              <a:t>Q $300</a:t>
            </a:r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898525" y="4765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9" action="ppaction://hlinksldjump"/>
              </a:rPr>
              <a:t>Q $400</a:t>
            </a:r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898525" y="5527675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0" action="ppaction://hlinksldjump"/>
              </a:rPr>
              <a:t>Q $500</a:t>
            </a:r>
            <a:endParaRPr lang="en-US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514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1" action="ppaction://hlinksldjump"/>
              </a:rPr>
              <a:t>Q $100</a:t>
            </a:r>
            <a:endParaRPr lang="en-US"/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562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2" action="ppaction://hlinksldjump"/>
              </a:rPr>
              <a:t>Q $100</a:t>
            </a:r>
            <a:endParaRPr lang="en-US"/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0386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3" action="ppaction://hlinksldjump"/>
              </a:rPr>
              <a:t>Q $100</a:t>
            </a:r>
            <a:endParaRPr lang="en-US"/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010400" y="2514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4" action="ppaction://hlinksldjump"/>
              </a:rPr>
              <a:t>Q $100</a:t>
            </a:r>
            <a:endParaRPr lang="en-US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514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5" action="ppaction://hlinksldjump"/>
              </a:rPr>
              <a:t>Q $200</a:t>
            </a:r>
            <a:endParaRPr lang="en-US"/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038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6" action="ppaction://hlinksldjump"/>
              </a:rPr>
              <a:t>Q $200</a:t>
            </a:r>
            <a:endParaRPr lang="en-US"/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5626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7" action="ppaction://hlinksldjump"/>
              </a:rPr>
              <a:t>Q $200</a:t>
            </a:r>
            <a:endParaRPr lang="en-US"/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7010400" y="3276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8" action="ppaction://hlinksldjump"/>
              </a:rPr>
              <a:t>Q $200</a:t>
            </a:r>
            <a:endParaRPr lang="en-US"/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5146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19" action="ppaction://hlinksldjump"/>
              </a:rPr>
              <a:t>Q $300</a:t>
            </a:r>
            <a:endParaRPr lang="en-US"/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3962400" y="3962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0" action="ppaction://hlinksldjump"/>
              </a:rPr>
              <a:t>Q $300</a:t>
            </a:r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538788" y="39624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1" action="ppaction://hlinksldjump"/>
              </a:rPr>
              <a:t>Q $300</a:t>
            </a:r>
            <a:endParaRPr lang="en-US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010400" y="4038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2" action="ppaction://hlinksldjump"/>
              </a:rPr>
              <a:t>Q $300</a:t>
            </a:r>
            <a:endParaRPr lang="en-US"/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514600" y="47244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3" action="ppaction://hlinksldjump"/>
              </a:rPr>
              <a:t>Q $400</a:t>
            </a:r>
            <a:endParaRPr lang="en-US"/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038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4" action="ppaction://hlinksldjump"/>
              </a:rPr>
              <a:t>Q $400</a:t>
            </a:r>
            <a:endParaRPr lang="en-US"/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55626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5" action="ppaction://hlinksldjump"/>
              </a:rPr>
              <a:t>Q $400</a:t>
            </a:r>
            <a:endParaRPr lang="en-US"/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7010400" y="4800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6" action="ppaction://hlinksldjump"/>
              </a:rPr>
              <a:t>Q $400</a:t>
            </a:r>
            <a:endParaRPr lang="en-US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514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7" action="ppaction://hlinksldjump"/>
              </a:rPr>
              <a:t>Q $500</a:t>
            </a:r>
            <a:endParaRPr lang="en-US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4038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8" action="ppaction://hlinksldjump"/>
              </a:rPr>
              <a:t>Q $500</a:t>
            </a:r>
            <a:endParaRPr lang="en-US"/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55626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29" action="ppaction://hlinksldjump"/>
              </a:rPr>
              <a:t>Q $500</a:t>
            </a:r>
            <a:endParaRPr lang="en-US"/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7010400" y="5562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0" action="ppaction://hlinksldjump"/>
              </a:rPr>
              <a:t>Q $500</a:t>
            </a:r>
            <a:endParaRPr lang="en-US"/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6765925" y="6324600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1" action="ppaction://hlinksldjump"/>
              </a:rPr>
              <a:t>Final Jeopardy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uiExpand="1" build="p" autoUpdateAnimBg="0"/>
      <p:bldP spid="2053" grpId="0" build="p" autoUpdateAnimBg="0"/>
      <p:bldP spid="2054" grpId="0" build="p" autoUpdateAnimBg="0"/>
      <p:bldP spid="2055" grpId="0" build="p" autoUpdateAnimBg="0"/>
      <p:bldP spid="2056" grpId="0" uiExpand="1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/>
              <a:t>Conversions</a:t>
            </a:r>
            <a:br>
              <a:rPr lang="en-US"/>
            </a:br>
            <a:r>
              <a:rPr lang="en-US"/>
              <a:t>$500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822" y="28194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/>
              <a:t>&lt; , &gt; , or  =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dirty="0" smtClean="0"/>
              <a:t>34,000,000</a:t>
            </a:r>
            <a:r>
              <a:rPr lang="en-US" sz="3200" dirty="0" smtClean="0"/>
              <a:t> mm          350 km</a:t>
            </a:r>
            <a:endParaRPr lang="en-US" sz="2000" dirty="0"/>
          </a:p>
        </p:txBody>
      </p:sp>
      <p:pic>
        <p:nvPicPr>
          <p:cNvPr id="717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4953000" y="3962400"/>
            <a:ext cx="6858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/>
              <a:t>Conversions</a:t>
            </a:r>
            <a:br>
              <a:rPr lang="en-US"/>
            </a:br>
            <a:r>
              <a:rPr lang="en-US"/>
              <a:t>$500 Answer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0" y="3175000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/>
              <a:t>34,000,000 millimeters </a:t>
            </a:r>
            <a:r>
              <a:rPr lang="en-US" sz="3600" b="1" dirty="0" smtClean="0"/>
              <a:t>&lt;</a:t>
            </a:r>
            <a:r>
              <a:rPr lang="en-US" sz="3600" dirty="0" smtClean="0"/>
              <a:t> 350 </a:t>
            </a:r>
            <a:r>
              <a:rPr lang="en-US" sz="3600" dirty="0"/>
              <a:t>kilometers</a:t>
            </a:r>
          </a:p>
        </p:txBody>
      </p:sp>
      <p:pic>
        <p:nvPicPr>
          <p:cNvPr id="3482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r>
              <a:rPr lang="en-US" dirty="0" smtClean="0"/>
              <a:t>Very Variable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$100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04800" y="2590800"/>
            <a:ext cx="8458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Describes how the independent variable affects the dependent variable</a:t>
            </a:r>
            <a:endParaRPr lang="en-US" sz="4000" dirty="0"/>
          </a:p>
        </p:txBody>
      </p:sp>
      <p:pic>
        <p:nvPicPr>
          <p:cNvPr id="819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 dirty="0" smtClean="0"/>
              <a:t>Very variable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$100 Answer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609600" y="2667000"/>
            <a:ext cx="8001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6000" dirty="0" smtClean="0"/>
              <a:t>Testable question</a:t>
            </a:r>
            <a:endParaRPr lang="en-US" sz="4400" dirty="0"/>
          </a:p>
        </p:txBody>
      </p:sp>
      <p:pic>
        <p:nvPicPr>
          <p:cNvPr id="3584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447800"/>
          </a:xfrm>
        </p:spPr>
        <p:txBody>
          <a:bodyPr/>
          <a:lstStyle/>
          <a:p>
            <a:r>
              <a:rPr lang="en-US" dirty="0" smtClean="0"/>
              <a:t>Very Variable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$200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90600" y="2514600"/>
            <a:ext cx="725487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An i</a:t>
            </a:r>
            <a:r>
              <a:rPr lang="en-US" sz="4000" i="1" dirty="0" smtClean="0"/>
              <a:t>f, then because</a:t>
            </a:r>
            <a:r>
              <a:rPr lang="en-US" sz="4000" dirty="0" smtClean="0"/>
              <a:t> statement that describes an educated guess as to the answer to your testable question</a:t>
            </a:r>
            <a:endParaRPr lang="en-US" sz="4000" dirty="0"/>
          </a:p>
        </p:txBody>
      </p:sp>
      <p:pic>
        <p:nvPicPr>
          <p:cNvPr id="922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00200"/>
          </a:xfrm>
        </p:spPr>
        <p:txBody>
          <a:bodyPr/>
          <a:lstStyle/>
          <a:p>
            <a:r>
              <a:rPr lang="en-US" dirty="0" smtClean="0"/>
              <a:t>Very Variable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$200 Answer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990600" y="2514600"/>
            <a:ext cx="72548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dirty="0"/>
              <a:t>H</a:t>
            </a:r>
            <a:r>
              <a:rPr lang="en-US" sz="5400" dirty="0" smtClean="0"/>
              <a:t>ypothesis</a:t>
            </a:r>
            <a:endParaRPr lang="en-US" sz="4000" dirty="0"/>
          </a:p>
        </p:txBody>
      </p:sp>
      <p:pic>
        <p:nvPicPr>
          <p:cNvPr id="3687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96200" cy="1676400"/>
          </a:xfrm>
        </p:spPr>
        <p:txBody>
          <a:bodyPr/>
          <a:lstStyle/>
          <a:p>
            <a:r>
              <a:rPr lang="en-US" dirty="0" smtClean="0"/>
              <a:t>Very Variable</a:t>
            </a:r>
            <a:br>
              <a:rPr lang="en-US" dirty="0" smtClean="0"/>
            </a:br>
            <a:r>
              <a:rPr lang="en-US" dirty="0" smtClean="0"/>
              <a:t>$</a:t>
            </a:r>
            <a:r>
              <a:rPr lang="en-US" dirty="0"/>
              <a:t>300</a:t>
            </a:r>
          </a:p>
        </p:txBody>
      </p:sp>
      <p:pic>
        <p:nvPicPr>
          <p:cNvPr id="1024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304800" y="2286000"/>
            <a:ext cx="852811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This group does not receive the independent variable and is </a:t>
            </a:r>
          </a:p>
          <a:p>
            <a:pPr algn="ctr"/>
            <a:r>
              <a:rPr lang="en-US" sz="3600" dirty="0" smtClean="0"/>
              <a:t>often used for data comparison.</a:t>
            </a:r>
            <a:endParaRPr lang="en-US" sz="36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Very Variable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$300 Answer</a:t>
            </a:r>
          </a:p>
        </p:txBody>
      </p:sp>
      <p:pic>
        <p:nvPicPr>
          <p:cNvPr id="3789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371600" y="2438400"/>
            <a:ext cx="3077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Control group</a:t>
            </a:r>
            <a:endParaRPr lang="en-US" sz="4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651" y="-152400"/>
            <a:ext cx="7772400" cy="1524000"/>
          </a:xfrm>
        </p:spPr>
        <p:txBody>
          <a:bodyPr/>
          <a:lstStyle/>
          <a:p>
            <a:r>
              <a:rPr lang="en-US" dirty="0" smtClean="0"/>
              <a:t>Very Variable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$400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914400"/>
            <a:ext cx="9144000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Identify the 2 standardizing variables:</a:t>
            </a:r>
          </a:p>
          <a:p>
            <a:r>
              <a:rPr lang="en-US" sz="2100" dirty="0"/>
              <a:t>Mr. </a:t>
            </a:r>
            <a:r>
              <a:rPr lang="en-US" sz="2100" dirty="0" err="1"/>
              <a:t>Krabs</a:t>
            </a:r>
            <a:r>
              <a:rPr lang="en-US" sz="2100" dirty="0"/>
              <a:t> created a secret ingredient for a breath mint that he thinks will “cure” the bad breath </a:t>
            </a:r>
            <a:r>
              <a:rPr lang="en-US" sz="2100" dirty="0" smtClean="0"/>
              <a:t>people get </a:t>
            </a:r>
            <a:r>
              <a:rPr lang="en-US" sz="2100" dirty="0"/>
              <a:t>from eating </a:t>
            </a:r>
            <a:r>
              <a:rPr lang="en-US" sz="2100" dirty="0" err="1" smtClean="0"/>
              <a:t>krabby</a:t>
            </a:r>
            <a:r>
              <a:rPr lang="en-US" sz="2100" dirty="0" smtClean="0"/>
              <a:t> </a:t>
            </a:r>
            <a:r>
              <a:rPr lang="en-US" sz="2100" dirty="0"/>
              <a:t>patties at the </a:t>
            </a:r>
            <a:r>
              <a:rPr lang="en-US" sz="2100" dirty="0" err="1"/>
              <a:t>Krusty</a:t>
            </a:r>
            <a:r>
              <a:rPr lang="en-US" sz="2100" dirty="0"/>
              <a:t> </a:t>
            </a:r>
            <a:r>
              <a:rPr lang="en-US" sz="2100" dirty="0" err="1"/>
              <a:t>Krab</a:t>
            </a:r>
            <a:r>
              <a:rPr lang="en-US" sz="2100" dirty="0"/>
              <a:t>. He asked </a:t>
            </a:r>
            <a:endParaRPr lang="en-US" sz="2100" dirty="0" smtClean="0"/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100 </a:t>
            </a:r>
            <a:r>
              <a:rPr lang="en-US" sz="2100" dirty="0"/>
              <a:t>customers with a history of bad </a:t>
            </a:r>
            <a:r>
              <a:rPr lang="en-US" sz="2100" dirty="0" smtClean="0"/>
              <a:t>breath to </a:t>
            </a:r>
            <a:r>
              <a:rPr lang="en-US" sz="2100" dirty="0"/>
              <a:t>try his new breath </a:t>
            </a:r>
            <a:r>
              <a:rPr lang="en-US" sz="2100" dirty="0" smtClean="0"/>
              <a:t>mint</a:t>
            </a:r>
            <a:endParaRPr lang="en-US" sz="2100" dirty="0"/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50 customers </a:t>
            </a:r>
            <a:r>
              <a:rPr lang="en-US" sz="2100" dirty="0"/>
              <a:t>(</a:t>
            </a:r>
            <a:r>
              <a:rPr lang="en-US" sz="2100" b="1" u="sng" dirty="0"/>
              <a:t>Group A</a:t>
            </a:r>
            <a:r>
              <a:rPr lang="en-US" sz="2100" dirty="0"/>
              <a:t>) eat a </a:t>
            </a:r>
            <a:r>
              <a:rPr lang="en-US" sz="2100" b="1" u="sng" dirty="0"/>
              <a:t>breath mint </a:t>
            </a:r>
            <a:r>
              <a:rPr lang="en-US" sz="2100" dirty="0"/>
              <a:t>after they </a:t>
            </a:r>
            <a:r>
              <a:rPr lang="en-US" sz="2100" dirty="0" smtClean="0"/>
              <a:t>finished eating </a:t>
            </a:r>
            <a:r>
              <a:rPr lang="en-US" sz="2100" dirty="0"/>
              <a:t>a </a:t>
            </a:r>
            <a:r>
              <a:rPr lang="en-US" sz="2100" dirty="0" err="1" smtClean="0"/>
              <a:t>krabby</a:t>
            </a:r>
            <a:r>
              <a:rPr lang="en-US" sz="2100" dirty="0" smtClean="0"/>
              <a:t> </a:t>
            </a:r>
            <a:r>
              <a:rPr lang="en-US" sz="2100" dirty="0"/>
              <a:t>patty. </a:t>
            </a:r>
            <a:endParaRPr lang="en-US" sz="2100" dirty="0" smtClean="0"/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50 customers (</a:t>
            </a:r>
            <a:r>
              <a:rPr lang="en-US" sz="2100" b="1" u="sng" dirty="0"/>
              <a:t>Group B</a:t>
            </a:r>
            <a:r>
              <a:rPr lang="en-US" sz="2100" dirty="0"/>
              <a:t>) also received a breath mint after they finished </a:t>
            </a:r>
            <a:r>
              <a:rPr lang="en-US" sz="2100" dirty="0" smtClean="0"/>
              <a:t>the sandwich</a:t>
            </a:r>
            <a:r>
              <a:rPr lang="en-US" sz="2100" dirty="0"/>
              <a:t>, however, it was just a </a:t>
            </a:r>
            <a:r>
              <a:rPr lang="en-US" sz="2100" b="1" u="sng" dirty="0"/>
              <a:t>regular breath mint and did </a:t>
            </a:r>
            <a:r>
              <a:rPr lang="en-US" sz="2100" b="1" u="sng" dirty="0" smtClean="0"/>
              <a:t>not have </a:t>
            </a:r>
            <a:r>
              <a:rPr lang="en-US" sz="2100" b="1" u="sng" dirty="0"/>
              <a:t>the secret ingredient. </a:t>
            </a:r>
            <a:endParaRPr lang="en-US" sz="2100" b="1" u="sng" dirty="0" smtClean="0"/>
          </a:p>
          <a:p>
            <a:pPr marL="342900" indent="-342900">
              <a:buFont typeface="Arial"/>
              <a:buChar char="•"/>
            </a:pPr>
            <a:r>
              <a:rPr lang="en-US" sz="2100" dirty="0" smtClean="0"/>
              <a:t>Both groups </a:t>
            </a:r>
            <a:r>
              <a:rPr lang="en-US" sz="2100" dirty="0"/>
              <a:t>were told that they were getting the breath mint that would cure their bad breath. Two </a:t>
            </a:r>
            <a:r>
              <a:rPr lang="en-US" sz="2100" dirty="0" smtClean="0"/>
              <a:t>hours after </a:t>
            </a:r>
            <a:r>
              <a:rPr lang="en-US" sz="2100" dirty="0"/>
              <a:t>eating the </a:t>
            </a:r>
            <a:r>
              <a:rPr lang="en-US" sz="2100" dirty="0" err="1" smtClean="0"/>
              <a:t>krabby</a:t>
            </a:r>
            <a:r>
              <a:rPr lang="en-US" sz="2100" dirty="0" smtClean="0"/>
              <a:t> </a:t>
            </a:r>
            <a:r>
              <a:rPr lang="en-US" sz="2100" dirty="0"/>
              <a:t>patties, </a:t>
            </a:r>
            <a:r>
              <a:rPr lang="en-US" sz="2100" dirty="0" smtClean="0"/>
              <a:t>30 </a:t>
            </a:r>
            <a:r>
              <a:rPr lang="en-US" sz="2100" dirty="0"/>
              <a:t>customers in Group A and </a:t>
            </a:r>
            <a:r>
              <a:rPr lang="en-US" sz="2100" dirty="0" smtClean="0"/>
              <a:t>10 </a:t>
            </a:r>
            <a:r>
              <a:rPr lang="en-US" sz="2100" dirty="0"/>
              <a:t>customers in Group B </a:t>
            </a:r>
            <a:r>
              <a:rPr lang="en-US" sz="2100" dirty="0" smtClean="0"/>
              <a:t>reported having </a:t>
            </a:r>
            <a:r>
              <a:rPr lang="en-US" sz="2100" dirty="0"/>
              <a:t>better breath than they normally had after eating </a:t>
            </a:r>
            <a:r>
              <a:rPr lang="en-US" sz="2100" dirty="0" err="1" smtClean="0"/>
              <a:t>krabby</a:t>
            </a:r>
            <a:r>
              <a:rPr lang="en-US" sz="2100" dirty="0" smtClean="0"/>
              <a:t> </a:t>
            </a:r>
            <a:r>
              <a:rPr lang="en-US" sz="2100" dirty="0"/>
              <a:t>patties.</a:t>
            </a:r>
          </a:p>
        </p:txBody>
      </p:sp>
      <p:pic>
        <p:nvPicPr>
          <p:cNvPr id="1126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5410200"/>
            <a:ext cx="1589336" cy="1193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 dirty="0" smtClean="0"/>
              <a:t>Very variable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$400 Answer</a:t>
            </a: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0" y="236855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914400" indent="-914400" algn="ctr">
              <a:buFont typeface="+mj-lt"/>
              <a:buAutoNum type="arabicPeriod"/>
            </a:pPr>
            <a:r>
              <a:rPr lang="en-US" sz="4800" dirty="0" err="1" smtClean="0"/>
              <a:t>Krabby</a:t>
            </a:r>
            <a:r>
              <a:rPr lang="en-US" sz="4800" dirty="0" smtClean="0"/>
              <a:t> patty</a:t>
            </a:r>
            <a:endParaRPr lang="en-US" sz="4800" dirty="0"/>
          </a:p>
          <a:p>
            <a:pPr marL="914400" indent="-914400" algn="ctr">
              <a:buFont typeface="+mj-lt"/>
              <a:buAutoNum type="arabicPeriod"/>
            </a:pPr>
            <a:r>
              <a:rPr lang="en-US" sz="4800" dirty="0" smtClean="0"/>
              <a:t>2 hour wait time </a:t>
            </a:r>
            <a:endParaRPr lang="en-US" sz="3600" dirty="0"/>
          </a:p>
        </p:txBody>
      </p:sp>
      <p:pic>
        <p:nvPicPr>
          <p:cNvPr id="3891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</p:spPr>
        <p:txBody>
          <a:bodyPr/>
          <a:lstStyle/>
          <a:p>
            <a:r>
              <a:rPr lang="en-US"/>
              <a:t>Conversions</a:t>
            </a:r>
            <a:br>
              <a:rPr lang="en-US"/>
            </a:br>
            <a:r>
              <a:rPr lang="en-US"/>
              <a:t>$100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2667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356 m </a:t>
            </a:r>
            <a:r>
              <a:rPr lang="en-US" sz="4400" dirty="0"/>
              <a:t>= </a:t>
            </a:r>
            <a:r>
              <a:rPr lang="en-US" sz="4400" dirty="0" smtClean="0"/>
              <a:t>__________km</a:t>
            </a:r>
            <a:endParaRPr lang="en-US" sz="3200" dirty="0"/>
          </a:p>
        </p:txBody>
      </p:sp>
      <p:pic>
        <p:nvPicPr>
          <p:cNvPr id="307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2034"/>
            <a:ext cx="7848600" cy="1524000"/>
          </a:xfrm>
        </p:spPr>
        <p:txBody>
          <a:bodyPr/>
          <a:lstStyle/>
          <a:p>
            <a:r>
              <a:rPr lang="en-US" dirty="0" smtClean="0"/>
              <a:t>Very variable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$500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295400"/>
            <a:ext cx="9144000" cy="452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dirty="0" smtClean="0"/>
              <a:t>Identify what SpongeBob did wrong in this experiment:</a:t>
            </a:r>
          </a:p>
          <a:p>
            <a:pPr algn="ctr"/>
            <a:r>
              <a:rPr lang="en-US" sz="2800" dirty="0"/>
              <a:t>SpongeBob loves to garden and wants to grow lots of pink flowers for his pal Sandy. He bought </a:t>
            </a:r>
            <a:r>
              <a:rPr lang="en-US" sz="2800" dirty="0" smtClean="0"/>
              <a:t>a special </a:t>
            </a:r>
            <a:r>
              <a:rPr lang="en-US" sz="2800" dirty="0"/>
              <a:t>Flower Power fertilizer to see if will help plants produce more flowers. He plants two plants </a:t>
            </a:r>
            <a:r>
              <a:rPr lang="en-US" sz="2800" dirty="0" smtClean="0"/>
              <a:t>of the </a:t>
            </a:r>
            <a:r>
              <a:rPr lang="en-US" sz="2800" dirty="0"/>
              <a:t>same size in separate containers with the same amount of potting soil. He places one plant in a </a:t>
            </a:r>
            <a:r>
              <a:rPr lang="en-US" sz="2800" dirty="0" smtClean="0"/>
              <a:t>sunny window </a:t>
            </a:r>
            <a:r>
              <a:rPr lang="en-US" sz="2800" dirty="0"/>
              <a:t>and waters it every day with fertilized water. He places the other plant on a shelf in a closet </a:t>
            </a:r>
            <a:r>
              <a:rPr lang="en-US" sz="2800" dirty="0" smtClean="0"/>
              <a:t>and waters </a:t>
            </a:r>
            <a:r>
              <a:rPr lang="en-US" sz="2800" dirty="0"/>
              <a:t>it with plain water every other day.</a:t>
            </a:r>
          </a:p>
        </p:txBody>
      </p:sp>
      <p:pic>
        <p:nvPicPr>
          <p:cNvPr id="1229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5410200"/>
            <a:ext cx="1482687" cy="1447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7772400" cy="1371600"/>
          </a:xfrm>
        </p:spPr>
        <p:txBody>
          <a:bodyPr/>
          <a:lstStyle/>
          <a:p>
            <a:r>
              <a:rPr lang="en-US" sz="4000" dirty="0" smtClean="0"/>
              <a:t>Very variable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$500 Answer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5562" y="1447800"/>
            <a:ext cx="9144000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/>
              <a:t>SpongeBob did not provide both plants with the same amount of water and sunshine. In order to test </a:t>
            </a:r>
            <a:r>
              <a:rPr lang="en-US" sz="2800" dirty="0" smtClean="0"/>
              <a:t>the fertilizer </a:t>
            </a:r>
            <a:r>
              <a:rPr lang="en-US" sz="2800" dirty="0"/>
              <a:t>correctly, both plants should have been placed in the sunny window </a:t>
            </a:r>
            <a:r>
              <a:rPr lang="en-US" sz="2800" dirty="0" smtClean="0"/>
              <a:t>and watered </a:t>
            </a:r>
            <a:r>
              <a:rPr lang="en-US" sz="2800" dirty="0"/>
              <a:t>every day </a:t>
            </a:r>
            <a:r>
              <a:rPr lang="en-US" sz="2800" dirty="0" smtClean="0"/>
              <a:t>with the </a:t>
            </a:r>
            <a:r>
              <a:rPr lang="en-US" sz="2800" dirty="0"/>
              <a:t>same amount of water. The only difference between the two plants should have been the fertilizer </a:t>
            </a:r>
            <a:r>
              <a:rPr lang="en-US" sz="2800" dirty="0" smtClean="0"/>
              <a:t>- one </a:t>
            </a:r>
            <a:r>
              <a:rPr lang="en-US" sz="2800" dirty="0"/>
              <a:t>plant would be watered with the water with fertilizer and the other would be watered with plain</a:t>
            </a:r>
          </a:p>
          <a:p>
            <a:pPr algn="ctr"/>
            <a:r>
              <a:rPr lang="en-US" sz="2800" dirty="0"/>
              <a:t>water.</a:t>
            </a:r>
          </a:p>
        </p:txBody>
      </p:sp>
      <p:pic>
        <p:nvPicPr>
          <p:cNvPr id="3994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495800"/>
            <a:ext cx="1448741" cy="213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Did You See that?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/>
              <a:t>$100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r>
              <a:rPr lang="en-US" sz="4000" dirty="0" smtClean="0"/>
              <a:t>Type of observation that uses the 5 senses </a:t>
            </a:r>
          </a:p>
          <a:p>
            <a:endParaRPr lang="en-US" dirty="0"/>
          </a:p>
        </p:txBody>
      </p:sp>
      <p:pic>
        <p:nvPicPr>
          <p:cNvPr id="1331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657599"/>
            <a:ext cx="2971800" cy="282321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Did You See that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$100 Answer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0" y="2949575"/>
            <a:ext cx="914400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0000"/>
                </a:solidFill>
              </a:rPr>
              <a:t>Qual</a:t>
            </a:r>
            <a:r>
              <a:rPr lang="en-US" sz="5400" dirty="0" smtClean="0"/>
              <a:t>itative observations/data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  <p:pic>
        <p:nvPicPr>
          <p:cNvPr id="4096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Did You See that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$200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0" y="190500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en-US" sz="3600" dirty="0" smtClean="0"/>
          </a:p>
          <a:p>
            <a:pPr algn="ctr"/>
            <a:r>
              <a:rPr lang="en-US" sz="4400" dirty="0" smtClean="0"/>
              <a:t>Type of observation that consists of measurements, </a:t>
            </a:r>
            <a:r>
              <a:rPr lang="en-US" sz="4400" dirty="0"/>
              <a:t> </a:t>
            </a:r>
            <a:r>
              <a:rPr lang="en-US" sz="4400" dirty="0" smtClean="0"/>
              <a:t>or amounts such </a:t>
            </a:r>
            <a:r>
              <a:rPr lang="en-US" sz="4400" dirty="0"/>
              <a:t>as volume, length, </a:t>
            </a:r>
            <a:r>
              <a:rPr lang="en-US" sz="4400" dirty="0" smtClean="0"/>
              <a:t>acceleration.</a:t>
            </a:r>
            <a:endParaRPr lang="en-US" sz="4400" dirty="0"/>
          </a:p>
        </p:txBody>
      </p:sp>
      <p:pic>
        <p:nvPicPr>
          <p:cNvPr id="1434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Did You See that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$200 Answer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0" y="24384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u="sng" dirty="0" smtClean="0">
                <a:solidFill>
                  <a:srgbClr val="FF0000"/>
                </a:solidFill>
              </a:rPr>
              <a:t>Quant</a:t>
            </a:r>
            <a:r>
              <a:rPr lang="en-US" sz="4400" dirty="0" smtClean="0"/>
              <a:t>itative </a:t>
            </a:r>
            <a:r>
              <a:rPr lang="en-US" sz="4400" dirty="0"/>
              <a:t>observations</a:t>
            </a:r>
          </a:p>
        </p:txBody>
      </p:sp>
      <p:pic>
        <p:nvPicPr>
          <p:cNvPr id="4199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Did You See that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$300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30153" y="2057400"/>
            <a:ext cx="91440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dirty="0" smtClean="0"/>
              <a:t>What would an inference be for this observation?</a:t>
            </a:r>
          </a:p>
          <a:p>
            <a:r>
              <a:rPr lang="en-US" sz="4000" dirty="0"/>
              <a:t>Observation: </a:t>
            </a:r>
            <a:r>
              <a:rPr lang="en-US" sz="4000" dirty="0" smtClean="0"/>
              <a:t>The little girl is crying at the playground.</a:t>
            </a:r>
            <a:endParaRPr lang="en-US" sz="4000" dirty="0"/>
          </a:p>
          <a:p>
            <a:pPr algn="ctr"/>
            <a:endParaRPr lang="en-US" sz="2800" dirty="0"/>
          </a:p>
        </p:txBody>
      </p:sp>
      <p:pic>
        <p:nvPicPr>
          <p:cNvPr id="1536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962400"/>
            <a:ext cx="1842668" cy="2717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52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Did You See that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$300 Answer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Assorted answers</a:t>
            </a:r>
            <a:endParaRPr lang="en-US" sz="4400" dirty="0"/>
          </a:p>
        </p:txBody>
      </p:sp>
      <p:pic>
        <p:nvPicPr>
          <p:cNvPr id="4301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371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Did You See that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$400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0" y="2895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List 5 quantitative observations about this classroom.</a:t>
            </a:r>
            <a:endParaRPr lang="en-US" sz="3200" dirty="0"/>
          </a:p>
        </p:txBody>
      </p:sp>
      <p:pic>
        <p:nvPicPr>
          <p:cNvPr id="1639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371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Did You See that</a:t>
            </a:r>
            <a:r>
              <a:rPr lang="en-US" sz="4000" dirty="0" smtClean="0">
                <a:solidFill>
                  <a:schemeClr val="tx1"/>
                </a:solidFill>
              </a:rPr>
              <a:t>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$400 Answer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0" y="2209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Assorted answers</a:t>
            </a:r>
            <a:endParaRPr lang="en-US" sz="2800" dirty="0"/>
          </a:p>
        </p:txBody>
      </p:sp>
      <p:pic>
        <p:nvPicPr>
          <p:cNvPr id="4403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089668" y="2590800"/>
            <a:ext cx="47662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400" dirty="0"/>
              <a:t>356.0 </a:t>
            </a:r>
            <a:r>
              <a:rPr lang="en-US" sz="4400" dirty="0" smtClean="0"/>
              <a:t>m </a:t>
            </a:r>
            <a:r>
              <a:rPr lang="en-US" sz="4400" dirty="0"/>
              <a:t>= 0.356 </a:t>
            </a:r>
            <a:r>
              <a:rPr lang="en-US" sz="4400" dirty="0" smtClean="0"/>
              <a:t>km</a:t>
            </a:r>
            <a:endParaRPr lang="en-US" sz="3200" dirty="0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  <a:noFill/>
          <a:ln/>
        </p:spPr>
        <p:txBody>
          <a:bodyPr/>
          <a:lstStyle/>
          <a:p>
            <a:r>
              <a:rPr lang="en-US" sz="4000"/>
              <a:t>Conversions</a:t>
            </a:r>
            <a:br>
              <a:rPr lang="en-US" sz="4000"/>
            </a:br>
            <a:r>
              <a:rPr lang="en-US" sz="4000"/>
              <a:t>$100 Answer</a:t>
            </a:r>
          </a:p>
        </p:txBody>
      </p:sp>
      <p:pic>
        <p:nvPicPr>
          <p:cNvPr id="30728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Did You See that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$500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dirty="0" smtClean="0"/>
              <a:t>Qualitative or quantitative data?</a:t>
            </a:r>
          </a:p>
          <a:p>
            <a:pPr algn="ctr"/>
            <a:r>
              <a:rPr lang="en-US" sz="3200" dirty="0" smtClean="0"/>
              <a:t>Jenny wanted to see if Miracle Makeup helped her to look like Madonna. She put Miracle Makeup on forty of her friend’s faces and nothing on her own face. Over a week’s time, she recorded whether or not their faces looked like Madonna’s. </a:t>
            </a:r>
            <a:endParaRPr lang="en-US" sz="3200" dirty="0"/>
          </a:p>
        </p:txBody>
      </p:sp>
      <p:pic>
        <p:nvPicPr>
          <p:cNvPr id="1741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Did You See that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$500 Answer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u="sng" dirty="0" smtClean="0"/>
              <a:t>Qual</a:t>
            </a:r>
            <a:r>
              <a:rPr lang="en-US" sz="4400" dirty="0" smtClean="0"/>
              <a:t>itative observations/data</a:t>
            </a:r>
          </a:p>
          <a:p>
            <a:pPr algn="ctr"/>
            <a:endParaRPr lang="en-US" sz="3200" dirty="0"/>
          </a:p>
        </p:txBody>
      </p:sp>
      <p:pic>
        <p:nvPicPr>
          <p:cNvPr id="4506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63" name="Picture 7" descr="http://www.solarnavigator.net/music/musicimages/madonna_dont_tell_me_cov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3505200"/>
            <a:ext cx="2667000" cy="2646998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Number Game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$100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/>
              <a:t>Which </a:t>
            </a:r>
            <a:r>
              <a:rPr lang="en-US" sz="4400" dirty="0" smtClean="0"/>
              <a:t>metric unit </a:t>
            </a:r>
            <a:r>
              <a:rPr lang="en-US" sz="4400" dirty="0"/>
              <a:t>would we use to measure a length of carpet?</a:t>
            </a:r>
            <a:endParaRPr lang="en-US" sz="3200" dirty="0"/>
          </a:p>
        </p:txBody>
      </p:sp>
      <p:pic>
        <p:nvPicPr>
          <p:cNvPr id="1843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505200"/>
            <a:ext cx="2933700" cy="309668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 smtClean="0"/>
              <a:t>Number game</a:t>
            </a:r>
            <a:br>
              <a:rPr lang="en-US" sz="4000" dirty="0" smtClean="0"/>
            </a:br>
            <a:r>
              <a:rPr lang="en-US" sz="4000" dirty="0" smtClean="0"/>
              <a:t>$</a:t>
            </a:r>
            <a:r>
              <a:rPr lang="en-US" sz="4000" dirty="0"/>
              <a:t>100 Answer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/>
              <a:t>The meter</a:t>
            </a:r>
            <a:endParaRPr lang="en-US" sz="3200"/>
          </a:p>
        </p:txBody>
      </p:sp>
      <p:pic>
        <p:nvPicPr>
          <p:cNvPr id="4608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276600"/>
            <a:ext cx="5016627" cy="3378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number game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$200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0" y="2438400"/>
            <a:ext cx="91440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/>
              <a:t>What property of an object is measured in grams?</a:t>
            </a:r>
            <a:endParaRPr lang="en-US" sz="3200" dirty="0"/>
          </a:p>
        </p:txBody>
      </p:sp>
      <p:pic>
        <p:nvPicPr>
          <p:cNvPr id="1946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number game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$200 Answer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25908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/>
              <a:t>We measure MASS in grams</a:t>
            </a:r>
            <a:endParaRPr lang="en-US"/>
          </a:p>
        </p:txBody>
      </p:sp>
      <p:pic>
        <p:nvPicPr>
          <p:cNvPr id="4813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3505200"/>
            <a:ext cx="4325800" cy="289674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 smtClean="0"/>
              <a:t>number game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$300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Type of graph used to show the relationship between two variables</a:t>
            </a:r>
            <a:endParaRPr lang="en-US" sz="3200" dirty="0"/>
          </a:p>
        </p:txBody>
      </p:sp>
      <p:pic>
        <p:nvPicPr>
          <p:cNvPr id="2048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 smtClean="0"/>
              <a:t>number game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$300 Answer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Line graph</a:t>
            </a:r>
            <a:endParaRPr lang="en-US" sz="3200" dirty="0"/>
          </a:p>
        </p:txBody>
      </p:sp>
      <p:pic>
        <p:nvPicPr>
          <p:cNvPr id="4915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number game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$400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The two options for a data table/graph title are….</a:t>
            </a:r>
            <a:endParaRPr lang="en-US" sz="3200" dirty="0"/>
          </a:p>
        </p:txBody>
      </p:sp>
      <p:pic>
        <p:nvPicPr>
          <p:cNvPr id="2150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 smtClean="0"/>
              <a:t>number game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$400 Answer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0" y="2514600"/>
            <a:ext cx="91440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514350" indent="-514350" algn="ctr">
              <a:buAutoNum type="arabicParenR"/>
            </a:pPr>
            <a:r>
              <a:rPr lang="en-US" sz="3600" dirty="0" smtClean="0"/>
              <a:t>testable question for experiment</a:t>
            </a:r>
          </a:p>
          <a:p>
            <a:pPr algn="ctr"/>
            <a:endParaRPr lang="en-US" sz="3600" dirty="0" smtClean="0"/>
          </a:p>
          <a:p>
            <a:pPr marL="514350" indent="-514350" algn="ctr">
              <a:buAutoNum type="arabicParenR"/>
            </a:pPr>
            <a:r>
              <a:rPr lang="en-US" sz="3600" dirty="0" smtClean="0"/>
              <a:t>independent variable vs. dependent variable</a:t>
            </a:r>
            <a:endParaRPr lang="en-US" sz="3600" dirty="0"/>
          </a:p>
        </p:txBody>
      </p:sp>
      <p:pic>
        <p:nvPicPr>
          <p:cNvPr id="5018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676400"/>
          </a:xfrm>
        </p:spPr>
        <p:txBody>
          <a:bodyPr/>
          <a:lstStyle/>
          <a:p>
            <a:r>
              <a:rPr lang="en-US"/>
              <a:t>Conversions</a:t>
            </a:r>
            <a:br>
              <a:rPr lang="en-US"/>
            </a:br>
            <a:r>
              <a:rPr lang="en-US"/>
              <a:t>$200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3124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300 ml </a:t>
            </a:r>
            <a:r>
              <a:rPr lang="en-US" sz="4400" dirty="0"/>
              <a:t>= ___________ </a:t>
            </a:r>
            <a:r>
              <a:rPr lang="en-US" sz="4400" dirty="0" smtClean="0"/>
              <a:t>l</a:t>
            </a:r>
            <a:endParaRPr lang="en-US" sz="3200" dirty="0"/>
          </a:p>
        </p:txBody>
      </p:sp>
      <p:pic>
        <p:nvPicPr>
          <p:cNvPr id="410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number game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$500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0" y="2514600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The x-axis is labeled with the ______ variable and the y-axis is labeled with the _______ variable on a graph.</a:t>
            </a:r>
            <a:endParaRPr lang="en-US" sz="3200" dirty="0"/>
          </a:p>
        </p:txBody>
      </p:sp>
      <p:pic>
        <p:nvPicPr>
          <p:cNvPr id="2253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number game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$500 Answer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u="sng" dirty="0" smtClean="0"/>
              <a:t>x-axis</a:t>
            </a:r>
            <a:r>
              <a:rPr lang="en-US" sz="4400" dirty="0" smtClean="0"/>
              <a:t>: independent &amp; units</a:t>
            </a:r>
          </a:p>
          <a:p>
            <a:pPr algn="ctr"/>
            <a:r>
              <a:rPr lang="en-US" sz="4400" u="sng" dirty="0" smtClean="0"/>
              <a:t>y-axis</a:t>
            </a:r>
            <a:r>
              <a:rPr lang="en-US" sz="4400" dirty="0" smtClean="0"/>
              <a:t>: dependent &amp; units</a:t>
            </a:r>
            <a:endParaRPr lang="en-US" sz="3200" dirty="0"/>
          </a:p>
        </p:txBody>
      </p:sp>
      <p:pic>
        <p:nvPicPr>
          <p:cNvPr id="5120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3581400"/>
            <a:ext cx="4354286" cy="3124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 smtClean="0"/>
              <a:t>mixed bag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$100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0" y="236220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Which is the smallest ocean?</a:t>
            </a:r>
            <a:endParaRPr lang="en-US" sz="4400" dirty="0"/>
          </a:p>
        </p:txBody>
      </p:sp>
      <p:pic>
        <p:nvPicPr>
          <p:cNvPr id="2355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124200"/>
            <a:ext cx="4876800" cy="3251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 smtClean="0"/>
              <a:t>mixed bag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$100 Answer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0" y="1981200"/>
            <a:ext cx="9906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 smtClean="0"/>
              <a:t>Arctic Ocean</a:t>
            </a:r>
            <a:endParaRPr lang="en-US" sz="3200" dirty="0"/>
          </a:p>
          <a:p>
            <a:r>
              <a:rPr lang="en-US" sz="4000" dirty="0" smtClean="0"/>
              <a:t>-area of 5.4 million </a:t>
            </a:r>
            <a:r>
              <a:rPr lang="en-US" sz="4000" dirty="0" err="1" smtClean="0"/>
              <a:t>sq</a:t>
            </a:r>
            <a:r>
              <a:rPr lang="en-US" sz="4000" dirty="0" smtClean="0"/>
              <a:t> miles</a:t>
            </a:r>
          </a:p>
          <a:p>
            <a:r>
              <a:rPr lang="en-US" sz="4000" dirty="0" smtClean="0"/>
              <a:t>-1.5X size of U.S.</a:t>
            </a:r>
          </a:p>
        </p:txBody>
      </p:sp>
      <p:pic>
        <p:nvPicPr>
          <p:cNvPr id="522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6317" y="3581123"/>
            <a:ext cx="5080000" cy="32512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mixed bag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$200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19050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What do the opposite sides of a dice add up to?</a:t>
            </a:r>
            <a:endParaRPr lang="en-US" sz="3200" dirty="0"/>
          </a:p>
        </p:txBody>
      </p:sp>
      <p:pic>
        <p:nvPicPr>
          <p:cNvPr id="2560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4355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657600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/>
              <a:t>mixed bag</a:t>
            </a:r>
            <a:br>
              <a:rPr lang="en-US" dirty="0"/>
            </a:br>
            <a:r>
              <a:rPr lang="en-US" dirty="0"/>
              <a:t>$200 Answer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-1600200" y="22098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7</a:t>
            </a:r>
            <a:endParaRPr lang="en-US" sz="3200" dirty="0"/>
          </a:p>
        </p:txBody>
      </p:sp>
      <p:pic>
        <p:nvPicPr>
          <p:cNvPr id="5325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4355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2286000"/>
            <a:ext cx="5181600" cy="37084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/>
              <a:t>mixed bag</a:t>
            </a:r>
            <a:br>
              <a:rPr lang="en-US" sz="4000" dirty="0"/>
            </a:br>
            <a:r>
              <a:rPr lang="en-US" sz="4000" dirty="0"/>
              <a:t>$300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Which artist painted the Mona Lisa?</a:t>
            </a:r>
            <a:endParaRPr lang="en-US" sz="2800" dirty="0"/>
          </a:p>
        </p:txBody>
      </p:sp>
      <p:pic>
        <p:nvPicPr>
          <p:cNvPr id="2662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3048000"/>
            <a:ext cx="2705100" cy="35360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/>
              <a:t>mixed bag</a:t>
            </a:r>
            <a:br>
              <a:rPr lang="en-US" sz="4000" dirty="0"/>
            </a:br>
            <a:r>
              <a:rPr lang="en-US" sz="4000" dirty="0"/>
              <a:t>$300 Answer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-1371600" y="23622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Leonardo </a:t>
            </a:r>
          </a:p>
          <a:p>
            <a:pPr algn="ctr"/>
            <a:r>
              <a:rPr lang="en-US" sz="4400" dirty="0" err="1" smtClean="0"/>
              <a:t>DaVinci</a:t>
            </a:r>
            <a:endParaRPr lang="en-US" sz="3200" dirty="0"/>
          </a:p>
        </p:txBody>
      </p:sp>
      <p:pic>
        <p:nvPicPr>
          <p:cNvPr id="5427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4355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2362200"/>
            <a:ext cx="3256487" cy="39497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/>
              <a:t>mixed bag</a:t>
            </a:r>
            <a:br>
              <a:rPr lang="en-US" sz="4000" dirty="0"/>
            </a:br>
            <a:r>
              <a:rPr lang="en-US" sz="4000" dirty="0"/>
              <a:t>$400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7157" y="198120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What is the only food that doesn’t spoil?</a:t>
            </a:r>
            <a:endParaRPr lang="en-US" sz="3200" dirty="0"/>
          </a:p>
        </p:txBody>
      </p:sp>
      <p:pic>
        <p:nvPicPr>
          <p:cNvPr id="27653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581400"/>
            <a:ext cx="3886200" cy="258432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447800"/>
          </a:xfrm>
        </p:spPr>
        <p:txBody>
          <a:bodyPr/>
          <a:lstStyle/>
          <a:p>
            <a:r>
              <a:rPr lang="en-US" dirty="0"/>
              <a:t>mixed bag</a:t>
            </a:r>
            <a:br>
              <a:rPr lang="en-US" dirty="0"/>
            </a:br>
            <a:r>
              <a:rPr lang="en-US" dirty="0"/>
              <a:t>$400 Answer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 smtClean="0"/>
              <a:t>Honey</a:t>
            </a:r>
            <a:endParaRPr lang="en-US" sz="3200" dirty="0"/>
          </a:p>
        </p:txBody>
      </p:sp>
      <p:pic>
        <p:nvPicPr>
          <p:cNvPr id="55301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971800"/>
            <a:ext cx="4903355" cy="3479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/>
              <a:t>Conversions</a:t>
            </a:r>
            <a:br>
              <a:rPr lang="en-US"/>
            </a:br>
            <a:r>
              <a:rPr lang="en-US"/>
              <a:t>$200 Answer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0" y="2667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/>
              <a:t>300.0 milliliters = 0.300 liters</a:t>
            </a:r>
            <a:endParaRPr lang="en-US" sz="3200"/>
          </a:p>
        </p:txBody>
      </p:sp>
      <p:pic>
        <p:nvPicPr>
          <p:cNvPr id="31750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/>
              <a:t>mixed bag</a:t>
            </a:r>
            <a:br>
              <a:rPr lang="en-US" sz="4000" dirty="0"/>
            </a:br>
            <a:r>
              <a:rPr lang="en-US" sz="4000" dirty="0"/>
              <a:t>$500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0" y="2209800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Why do the leaves change colors during autumn?</a:t>
            </a:r>
            <a:endParaRPr lang="en-US" sz="2800" dirty="0"/>
          </a:p>
        </p:txBody>
      </p:sp>
      <p:pic>
        <p:nvPicPr>
          <p:cNvPr id="28677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3733800"/>
            <a:ext cx="4241800" cy="26098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371600"/>
          </a:xfrm>
        </p:spPr>
        <p:txBody>
          <a:bodyPr/>
          <a:lstStyle/>
          <a:p>
            <a:r>
              <a:rPr lang="en-US" sz="4000" dirty="0"/>
              <a:t>mixed bag</a:t>
            </a:r>
            <a:br>
              <a:rPr lang="en-US" sz="4000" dirty="0"/>
            </a:br>
            <a:r>
              <a:rPr lang="en-US" sz="4000" dirty="0"/>
              <a:t>$500 Answer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0" y="205740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dirty="0" smtClean="0"/>
              <a:t>Chlorophyll [</a:t>
            </a:r>
            <a:r>
              <a:rPr lang="en-US" sz="3600" dirty="0" smtClean="0">
                <a:solidFill>
                  <a:srgbClr val="00B050"/>
                </a:solidFill>
              </a:rPr>
              <a:t>green</a:t>
            </a:r>
            <a:r>
              <a:rPr lang="en-US" sz="3600" dirty="0" smtClean="0"/>
              <a:t> pigment in leaves that help plants make food (photosynthesis)] ‘disappears’ from leaves during autumn because trees live off stored food from the summer during the winter. When the chlorophyll ‘disappears’ other pigments in the leaves [</a:t>
            </a:r>
            <a:r>
              <a:rPr lang="en-US" sz="3600" dirty="0" smtClean="0">
                <a:solidFill>
                  <a:srgbClr val="FFFF00"/>
                </a:solidFill>
              </a:rPr>
              <a:t>yellow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accent1"/>
                </a:solidFill>
              </a:rPr>
              <a:t>orange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rgbClr val="FF0000"/>
                </a:solidFill>
              </a:rPr>
              <a:t>red</a:t>
            </a:r>
            <a:r>
              <a:rPr lang="en-US" sz="3600" dirty="0" smtClean="0"/>
              <a:t>] are able to shine through! </a:t>
            </a:r>
            <a:endParaRPr lang="en-US" sz="3600" dirty="0"/>
          </a:p>
        </p:txBody>
      </p:sp>
      <p:pic>
        <p:nvPicPr>
          <p:cNvPr id="5632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864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/>
              <a:t>Final Jeopardy</a:t>
            </a:r>
            <a:endParaRPr 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0" y="228600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5400" dirty="0" smtClean="0"/>
              <a:t>List the 7 steps of the scientific method</a:t>
            </a:r>
            <a:endParaRPr lang="en-US" dirty="0"/>
          </a:p>
        </p:txBody>
      </p:sp>
      <p:pic>
        <p:nvPicPr>
          <p:cNvPr id="59399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4355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/>
              <a:t>Final Jeopardy Answer</a:t>
            </a:r>
            <a:endParaRPr lang="en-US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19050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42950" indent="-742950" algn="ctr">
              <a:buFont typeface="+mj-lt"/>
              <a:buAutoNum type="arabicPeriod"/>
            </a:pPr>
            <a:r>
              <a:rPr lang="en-US" sz="4000" dirty="0" smtClean="0"/>
              <a:t>Question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smtClean="0"/>
              <a:t>Purpose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smtClean="0"/>
              <a:t>Introduction [Research]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smtClean="0"/>
              <a:t>Hypothesis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smtClean="0"/>
              <a:t>Materials/Experimental Procedure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smtClean="0"/>
              <a:t>Data Analysis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 dirty="0" smtClean="0"/>
              <a:t>Conclusion/Results</a:t>
            </a:r>
            <a:endParaRPr lang="en-US" sz="4000" dirty="0"/>
          </a:p>
        </p:txBody>
      </p:sp>
      <p:pic>
        <p:nvPicPr>
          <p:cNvPr id="6042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6388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600200"/>
          </a:xfrm>
        </p:spPr>
        <p:txBody>
          <a:bodyPr/>
          <a:lstStyle/>
          <a:p>
            <a:r>
              <a:rPr lang="en-US"/>
              <a:t>Conversions</a:t>
            </a:r>
            <a:br>
              <a:rPr lang="en-US"/>
            </a:br>
            <a:r>
              <a:rPr lang="en-US"/>
              <a:t>$300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2667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/>
              <a:t>0.34 </a:t>
            </a:r>
            <a:r>
              <a:rPr lang="en-US" sz="4000" dirty="0" smtClean="0"/>
              <a:t>kg </a:t>
            </a:r>
            <a:r>
              <a:rPr lang="en-US" sz="4000" dirty="0"/>
              <a:t>= </a:t>
            </a:r>
            <a:r>
              <a:rPr lang="en-US" sz="4000" dirty="0" smtClean="0"/>
              <a:t>____________dg</a:t>
            </a:r>
            <a:endParaRPr lang="en-US" sz="2800" dirty="0"/>
          </a:p>
        </p:txBody>
      </p:sp>
      <p:pic>
        <p:nvPicPr>
          <p:cNvPr id="5125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447800"/>
          </a:xfrm>
        </p:spPr>
        <p:txBody>
          <a:bodyPr/>
          <a:lstStyle/>
          <a:p>
            <a:r>
              <a:rPr lang="en-US"/>
              <a:t>Conversions</a:t>
            </a:r>
            <a:br>
              <a:rPr lang="en-US"/>
            </a:br>
            <a:r>
              <a:rPr lang="en-US"/>
              <a:t>$300 Answer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0" y="26670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/>
              <a:t>0.34 kilograms = 3,400 decigrams</a:t>
            </a:r>
            <a:endParaRPr lang="en-US" sz="2800"/>
          </a:p>
        </p:txBody>
      </p:sp>
      <p:pic>
        <p:nvPicPr>
          <p:cNvPr id="3277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524000"/>
          </a:xfrm>
        </p:spPr>
        <p:txBody>
          <a:bodyPr/>
          <a:lstStyle/>
          <a:p>
            <a:r>
              <a:rPr lang="en-US"/>
              <a:t>Conversions</a:t>
            </a:r>
            <a:br>
              <a:rPr lang="en-US"/>
            </a:br>
            <a:r>
              <a:rPr lang="en-US"/>
              <a:t>$400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-22578" y="27432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 smtClean="0"/>
              <a:t>&lt; , &gt; , or  =</a:t>
            </a:r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        34 cm         0.0034 </a:t>
            </a:r>
            <a:r>
              <a:rPr lang="en-US" sz="4000" dirty="0" err="1" smtClean="0"/>
              <a:t>hm</a:t>
            </a:r>
            <a:endParaRPr lang="en-US" sz="2800" dirty="0"/>
          </a:p>
        </p:txBody>
      </p:sp>
      <p:pic>
        <p:nvPicPr>
          <p:cNvPr id="6149" name="Picture 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val 1"/>
          <p:cNvSpPr/>
          <p:nvPr/>
        </p:nvSpPr>
        <p:spPr>
          <a:xfrm>
            <a:off x="4267200" y="4038600"/>
            <a:ext cx="6858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371600"/>
          </a:xfrm>
        </p:spPr>
        <p:txBody>
          <a:bodyPr/>
          <a:lstStyle/>
          <a:p>
            <a:r>
              <a:rPr lang="en-US" sz="4000"/>
              <a:t>Conversions</a:t>
            </a:r>
            <a:br>
              <a:rPr lang="en-US" sz="4000"/>
            </a:br>
            <a:r>
              <a:rPr lang="en-US" sz="4000"/>
              <a:t>$400 Answer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0" y="30480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400" dirty="0"/>
              <a:t>34 centimeters </a:t>
            </a:r>
            <a:r>
              <a:rPr lang="en-US" sz="4400" b="1" dirty="0"/>
              <a:t>=</a:t>
            </a:r>
            <a:r>
              <a:rPr lang="en-US" sz="4400" dirty="0"/>
              <a:t> 0.0034 hectometers</a:t>
            </a:r>
            <a:endParaRPr lang="en-US" sz="3200" dirty="0"/>
          </a:p>
        </p:txBody>
      </p:sp>
      <p:pic>
        <p:nvPicPr>
          <p:cNvPr id="3379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562600"/>
            <a:ext cx="96678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874</TotalTime>
  <Words>1029</Words>
  <Application>Microsoft Macintosh PowerPoint</Application>
  <PresentationFormat>On-screen Show (4:3)</PresentationFormat>
  <Paragraphs>166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Trek</vt:lpstr>
      <vt:lpstr>Document</vt:lpstr>
      <vt:lpstr>Sci. Method &amp; Measurement Jeopardy</vt:lpstr>
      <vt:lpstr>Conversions $100</vt:lpstr>
      <vt:lpstr>Conversions $100 Answer</vt:lpstr>
      <vt:lpstr>Conversions $200</vt:lpstr>
      <vt:lpstr>Conversions $200 Answer</vt:lpstr>
      <vt:lpstr>Conversions $300</vt:lpstr>
      <vt:lpstr>Conversions $300 Answer</vt:lpstr>
      <vt:lpstr>Conversions $400</vt:lpstr>
      <vt:lpstr>Conversions $400 Answer</vt:lpstr>
      <vt:lpstr>Conversions $500</vt:lpstr>
      <vt:lpstr>Conversions $500 Answer</vt:lpstr>
      <vt:lpstr>Very Variable $100 </vt:lpstr>
      <vt:lpstr>Very variable $100 Answer</vt:lpstr>
      <vt:lpstr>Very Variable $200</vt:lpstr>
      <vt:lpstr>Very Variable $200 Answer</vt:lpstr>
      <vt:lpstr>Very Variable $300</vt:lpstr>
      <vt:lpstr>Very Variable $300 Answer</vt:lpstr>
      <vt:lpstr>Very Variable $400</vt:lpstr>
      <vt:lpstr>Very variable $400 Answer</vt:lpstr>
      <vt:lpstr>Very variable $500</vt:lpstr>
      <vt:lpstr>Very variable $500 Answer</vt:lpstr>
      <vt:lpstr>Did You See that? $100</vt:lpstr>
      <vt:lpstr>Did You See that? $100 Answer</vt:lpstr>
      <vt:lpstr>Did You See that? $200</vt:lpstr>
      <vt:lpstr>Did You See that? $200 Answer</vt:lpstr>
      <vt:lpstr>Did You See that? $300</vt:lpstr>
      <vt:lpstr>Did You See that? $300 Answer</vt:lpstr>
      <vt:lpstr>Did You See that? $400</vt:lpstr>
      <vt:lpstr>Did You See that? $400 Answer</vt:lpstr>
      <vt:lpstr>Did You See that? $500</vt:lpstr>
      <vt:lpstr>Did You See that? $500 Answer</vt:lpstr>
      <vt:lpstr>Number Game $100</vt:lpstr>
      <vt:lpstr>Number game $100 Answer</vt:lpstr>
      <vt:lpstr>number game $200</vt:lpstr>
      <vt:lpstr>number game $200 Answer</vt:lpstr>
      <vt:lpstr>number game $300</vt:lpstr>
      <vt:lpstr>number game $300 Answer</vt:lpstr>
      <vt:lpstr>number game $400</vt:lpstr>
      <vt:lpstr>number game $400 Answer</vt:lpstr>
      <vt:lpstr>number game $500</vt:lpstr>
      <vt:lpstr>number game $500 Answer</vt:lpstr>
      <vt:lpstr>mixed bag $100 </vt:lpstr>
      <vt:lpstr>mixed bag $100 Answer</vt:lpstr>
      <vt:lpstr>mixed bag $200</vt:lpstr>
      <vt:lpstr>mixed bag $200 Answer</vt:lpstr>
      <vt:lpstr>mixed bag $300</vt:lpstr>
      <vt:lpstr>mixed bag $300 Answer</vt:lpstr>
      <vt:lpstr>mixed bag $400</vt:lpstr>
      <vt:lpstr>mixed bag $400 Answer</vt:lpstr>
      <vt:lpstr>mixed bag $500</vt:lpstr>
      <vt:lpstr>mixed bag $500 Answer</vt:lpstr>
      <vt:lpstr>Final Jeopardy</vt:lpstr>
      <vt:lpstr>Final Jeopardy Answer</vt:lpstr>
    </vt:vector>
  </TitlesOfParts>
  <Company>Seminole Coutny Public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Nicholas Rath</cp:lastModifiedBy>
  <cp:revision>52</cp:revision>
  <dcterms:created xsi:type="dcterms:W3CDTF">1998-09-17T14:16:32Z</dcterms:created>
  <dcterms:modified xsi:type="dcterms:W3CDTF">2017-09-20T15:52:22Z</dcterms:modified>
</cp:coreProperties>
</file>